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316" r:id="rId4"/>
    <p:sldId id="315" r:id="rId5"/>
    <p:sldId id="314" r:id="rId6"/>
    <p:sldId id="280" r:id="rId7"/>
    <p:sldId id="318" r:id="rId8"/>
    <p:sldId id="317" r:id="rId9"/>
  </p:sldIdLst>
  <p:sldSz cx="12192000" cy="6858000"/>
  <p:notesSz cx="6792913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43"/>
    <a:srgbClr val="1F4E79"/>
    <a:srgbClr val="0177FF"/>
    <a:srgbClr val="E62125"/>
    <a:srgbClr val="2A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5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95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13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7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87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51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885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54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8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72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39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17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7D9F3-EE6F-49CD-93EA-18913B516885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C2343-F5FF-4D2C-9BBA-065C8FBA2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4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03208" y="2379103"/>
            <a:ext cx="75855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Кировская область, г. Киров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34270" y="3634665"/>
            <a:ext cx="9323460" cy="148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и развитие селекционно-семеноводческого центра в области сельского хозяйства для создания и внедрения в агропромышленный комплекс современных технологий на основе собственных разработок по зерновым и зернобобовым культурам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C2FB615-E119-4D9E-A874-6B5E49615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735079"/>
              </p:ext>
            </p:extLst>
          </p:nvPr>
        </p:nvGraphicFramePr>
        <p:xfrm>
          <a:off x="7695526" y="5591662"/>
          <a:ext cx="4061573" cy="906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1573">
                  <a:extLst>
                    <a:ext uri="{9D8B030D-6E8A-4147-A177-3AD203B41FA5}">
                      <a16:colId xmlns:a16="http://schemas.microsoft.com/office/drawing/2014/main" val="3990974533"/>
                    </a:ext>
                  </a:extLst>
                </a:gridCol>
              </a:tblGrid>
              <a:tr h="337156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1F4E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Устюжанин Игорь Александрович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295542"/>
                  </a:ext>
                </a:extLst>
              </a:tr>
              <a:tr h="347344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solidFill>
                            <a:srgbClr val="1F4E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Директор ФГБНУ ФАНЦ </a:t>
                      </a:r>
                      <a:r>
                        <a:rPr lang="ru-RU" sz="1600" dirty="0" err="1">
                          <a:solidFill>
                            <a:srgbClr val="1F4E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Северо-Востока</a:t>
                      </a:r>
                      <a:endParaRPr lang="ru-RU" sz="1600" dirty="0">
                        <a:solidFill>
                          <a:srgbClr val="1F4E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78103"/>
                  </a:ext>
                </a:extLst>
              </a:tr>
              <a:tr h="221741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663973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76835" y="943392"/>
            <a:ext cx="107866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науки и высшего образования Российской Федерации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Федеральное государственное бюджетное научное учреждение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«Федеральный аграрный научный центр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Северо-Востока имени Н.В.</a:t>
            </a:r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Рудницкого»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(ФГБНУ ФАНЦ Северо-Востока)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Селекционно-семеноводческий центр</a:t>
            </a:r>
          </a:p>
        </p:txBody>
      </p:sp>
    </p:spTree>
    <p:extLst>
      <p:ext uri="{BB962C8B-B14F-4D97-AF65-F5344CB8AC3E}">
        <p14:creationId xmlns:p14="http://schemas.microsoft.com/office/powerpoint/2010/main" val="121155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44F5C5B-629A-4995-B9D7-F88479EB6681}"/>
              </a:ext>
            </a:extLst>
          </p:cNvPr>
          <p:cNvSpPr txBox="1"/>
          <p:nvPr/>
        </p:nvSpPr>
        <p:spPr>
          <a:xfrm>
            <a:off x="11328" y="0"/>
            <a:ext cx="12180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algn="ctr">
              <a:tabLst>
                <a:tab pos="10226675" algn="l"/>
              </a:tabLst>
            </a:pPr>
            <a:endParaRPr lang="ru-RU" sz="2000" b="1" dirty="0">
              <a:solidFill>
                <a:srgbClr val="283B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algn="ctr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Выполненные мероприятия по достижению результата предоставления гранта в 2021 году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838" y="801111"/>
            <a:ext cx="1121014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000"/>
              </a:spcAft>
            </a:pPr>
            <a:r>
              <a:rPr lang="ru-RU" sz="1600" b="1" dirty="0">
                <a:solidFill>
                  <a:srgbClr val="0102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Выполненные мероприятия согласно План-графика Соглашения (за счет средств гранта и внебюджетных средств):</a:t>
            </a:r>
          </a:p>
          <a:p>
            <a:pPr marL="285750" indent="-285750" algn="just">
              <a:spcAft>
                <a:spcPts val="1000"/>
              </a:spcAft>
              <a:buBlip>
                <a:blip r:embed="rId2"/>
              </a:buBlip>
            </a:pPr>
            <a:r>
              <a:rPr lang="ru-RU" sz="1600" dirty="0">
                <a:solidFill>
                  <a:srgbClr val="010243"/>
                </a:solidFill>
                <a:latin typeface="Arial" pitchFamily="34" charset="0"/>
                <a:cs typeface="Arial" pitchFamily="34" charset="0"/>
              </a:rPr>
              <a:t>Приобретены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селекционная техника и лабораторное оборудование в количестве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44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единицы, в том числе зерноуборочный комбайн самоходный РСМ-101 «Вектор-410», трактор МТЗ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Беларус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320.4, сеялка, бороны, опрыскиватели,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фотосепаратор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Сапсан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SE20 RGB Micro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микроскоп, влагомеры, весы аналитические, автоматизированные рабочие места селекционеров,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змеритель содержания хлорофилла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Spad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502 Plus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и др.</a:t>
            </a:r>
          </a:p>
          <a:p>
            <a:pPr marL="285750" indent="-285750" algn="just">
              <a:spcAft>
                <a:spcPts val="1000"/>
              </a:spcAft>
              <a:buBlip>
                <a:blip r:embed="rId2"/>
              </a:buBlip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5 сотрудников прошли </a:t>
            </a:r>
            <a:r>
              <a:rPr lang="ru-RU" sz="1600" dirty="0">
                <a:solidFill>
                  <a:srgbClr val="010243"/>
                </a:solidFill>
                <a:latin typeface="Arial" pitchFamily="34" charset="0"/>
                <a:cs typeface="Arial" pitchFamily="34" charset="0"/>
              </a:rPr>
              <a:t>повышение квалификации, в том числе 2 работника в ФГБОУДПО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«Кировский институт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агробизнеса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и кадрового обеспечения» по программе повышения квалификации «Болезни сельскохозяйственных культур. Современные системы защиты растений. Средства защиты растений, меры безопасности при работе с пестицидами», 3 работника в ФГБОУВО «Российский государственный аграрный университет – Московская сельскохозяйственная академия имени К.А. Тимирязева» по программе повышения квалификации «Современные методы биотехнологии растений»</a:t>
            </a:r>
          </a:p>
          <a:p>
            <a:pPr marL="285750" indent="-285750" algn="just">
              <a:spcAft>
                <a:spcPts val="1000"/>
              </a:spcAft>
              <a:buBlip>
                <a:blip r:embed="rId2"/>
              </a:buBlip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Научные исследования по программе создания и развития селекционно-семеноводческого центра позволили выявить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генисточники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комплексной устойчивости озимой ржи, яровой пшеницы, ячменя и овса к основным болезням на Евро-Северо-Востоке европейской части РФ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(проведена оценка более 500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сортообразцов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)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получены экспериментальные данные для продолжения исследований по селекции ячменя, овса и гороха, получены новые данные о влиянии разных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микромицетов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зараженности семян ячменя, а также предварительные данные о влиянии пестицидов, агрохимикатов и плотности стеблестоя на фитосанитарное состояние посевов пшеницы, ячменя и овса. </a:t>
            </a:r>
          </a:p>
          <a:p>
            <a:pPr marL="285750" indent="-285750" algn="just">
              <a:spcAft>
                <a:spcPts val="1000"/>
              </a:spcAft>
              <a:buBlip>
                <a:blip r:embed="rId2"/>
              </a:buBlip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Разработана технология семеноводства яровых зерновых культур применительно к лесостепным районам Северо-Восточного региона европейской части РФ, которая позволит увеличить выход семян на 10%.</a:t>
            </a:r>
            <a:endParaRPr lang="ru-RU" sz="1400" dirty="0">
              <a:solidFill>
                <a:srgbClr val="01024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055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4431"/>
            <a:ext cx="10515600" cy="371249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Финансирование выполнения гранта за 2021 год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5218130"/>
              </p:ext>
            </p:extLst>
          </p:nvPr>
        </p:nvGraphicFramePr>
        <p:xfrm>
          <a:off x="447760" y="809129"/>
          <a:ext cx="11296480" cy="5814440"/>
        </p:xfrm>
        <a:graphic>
          <a:graphicData uri="http://schemas.openxmlformats.org/drawingml/2006/table">
            <a:tbl>
              <a:tblPr/>
              <a:tblGrid>
                <a:gridCol w="3143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4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36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894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Мероприятие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За счет средств Гранта, тыс. руб.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За счет внебюджетных средств, тыс. руб.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684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Мероприятия по приобретению селекционной и животноводческой техники, лабораторного оборудования для создания и внедрения современных технологий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Приобретение лабораторного, испытательного, контрольно-измерительного и вспомогательного оборудования для ускорения создания новых сортов зерновых и  зернобобовых культур и внедрения современных технологий производства высококачественных семян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3239,269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189,095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9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Приобретение современной сельскохозяйственной техники и оборудования для качественного и своевременного выполнения полевых работ 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11470,377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2643,43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Приобретение иных основных средств для создания и внедрения современных технологий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200,954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250,392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5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Мероприятия по подготовке высококвалифицированных кадров для агропромышленного комплекса, необходимых для реализации мероприятий программы создания и развития центра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Организация повышения квалификации работников центра в области селекции и семеноводства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89,4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16,344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9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Проведение научных исследований и получение нового исходного генетического материала для создания конкурентоспособных сортов зерновых и зернобобовых культур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10426,357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82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Создание и внедрение современных технологий в агропромышленный комплекс на основе собственных разработок получателя гранта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3579,974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Итого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15000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17105,592</a:t>
                      </a:r>
                    </a:p>
                  </a:txBody>
                  <a:tcPr marL="6715" marR="6715" marT="6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69" y="300286"/>
            <a:ext cx="11089460" cy="444078"/>
          </a:xfrm>
        </p:spPr>
        <p:txBody>
          <a:bodyPr>
            <a:normAutofit/>
          </a:bodyPr>
          <a:lstStyle/>
          <a:p>
            <a:pPr marL="87313" algn="ctr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деятельности селекционно-семеноводческого центра за 2021 год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730882"/>
              </p:ext>
            </p:extLst>
          </p:nvPr>
        </p:nvGraphicFramePr>
        <p:xfrm>
          <a:off x="577231" y="845125"/>
          <a:ext cx="11037536" cy="4553122"/>
        </p:xfrm>
        <a:graphic>
          <a:graphicData uri="http://schemas.openxmlformats.org/drawingml/2006/table">
            <a:tbl>
              <a:tblPr/>
              <a:tblGrid>
                <a:gridCol w="643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0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6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6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81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29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Наименование индикатора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Единица измерения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Запланировано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на текущий год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Достигнуто за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отчетный период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Процент выполнения плана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06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Доля исследователей в возрасте до 39 лет в общей численности работников селекционно-семеноводческого, селекционно-племенного центра, не менее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проценты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34,78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133,8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9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Число созданных технологий на основе собственных разработок получателя гранта, не менее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единицы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100,0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06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Число работников селекционно-семеноводческого, селекционно-племенного центра, прошедших обучение по программам повышения квалификации, не менее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единицы 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100,0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3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Объем производства оригинальных и элитных семян зерновые и зернобобовые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тонн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345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378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109,6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3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Объем реализации оригинальных и элитных семян зерновые и зернобобовые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тонн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305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336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110,2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3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Объем собственных источников финансирования для реализации Гранта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тыс.руб.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17000,0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17105,592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100,6</a:t>
                      </a:r>
                    </a:p>
                  </a:txBody>
                  <a:tcPr marL="7407" marR="7407" marT="7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00877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60CCB5F-B548-DE47-0C4B-683EF447C4AA}"/>
              </a:ext>
            </a:extLst>
          </p:cNvPr>
          <p:cNvSpPr txBox="1"/>
          <p:nvPr/>
        </p:nvSpPr>
        <p:spPr>
          <a:xfrm>
            <a:off x="609600" y="5669924"/>
            <a:ext cx="10972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Значимость достигнутых результатов, в том числе вклад в реализацию Доктрины продовольственной безопасности России: д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оля сортов селекции центра составляет от 30 до 85 % в регионах нахождения головной организации и филиалов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267" y="195192"/>
            <a:ext cx="8847966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 семеноводства яровых зерновых культур</a:t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(яровая пшеница, овес)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39272" y="1359121"/>
          <a:ext cx="9192552" cy="5030257"/>
        </p:xfrm>
        <a:graphic>
          <a:graphicData uri="http://schemas.openxmlformats.org/drawingml/2006/table">
            <a:tbl>
              <a:tblPr/>
              <a:tblGrid>
                <a:gridCol w="2740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1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2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400" dirty="0">
                        <a:solidFill>
                          <a:srgbClr val="002060"/>
                        </a:solidFill>
                        <a:latin typeface="Sabon"/>
                        <a:ea typeface="Times New Roman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Характеристика технологии</a:t>
                      </a:r>
                      <a:endParaRPr lang="ru-RU" sz="1400">
                        <a:solidFill>
                          <a:srgbClr val="002060"/>
                        </a:solidFill>
                        <a:latin typeface="Sabon"/>
                        <a:ea typeface="Times New Roman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9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Назначение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Технология предназначена для сельскохозяйственных предприятиях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Евро-Северо-Востока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РФ. Рекомендуется для внедрения в хозяйствах семеноводческого направления. Технология апробирована на полях Мордовского НИИСХ – филиала в ФГБНУ ФАНЦ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Северо-Востока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7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Описание технологии (сведения о селекционном достижении)</a:t>
                      </a: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Разработанная зональная технология семеноводства ярового овса и яровой пшеницы представляет собой научное решение, направленное на повышение семенной продуктивности зерновых культур в условиях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Евро-Северо-Востока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РФ. На основе собственных разработок  оптимизированы параметры получения зерна с наилучшими семенными качествами (</a:t>
                      </a:r>
                      <a:r>
                        <a:rPr lang="ru-RU" sz="1400" spc="-2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озерненность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колоса, выравненность зерна, масса 1000 зерен, урожайность и т.д.). Этот результат достигается за счет изменения нормы высева культур и применения рациональных доз минеральных удобрений. </a:t>
                      </a: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7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Основные показатели технологии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Усовершенствованная зональная технология семеноводства яровых зерновых культур позволяет увеличить выход семенного материала по яровому овсу на 9,0-10,2 %, а по яровой пшенице – на 18,4-21,0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%. </a:t>
                      </a: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89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Сведения об эффективности и конкурентоспособности технологии</a:t>
                      </a: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Установлено, что эффективность разработанной технологии семеноводства зерновых культур повышает рентабельность возделывания сортов овса на 9-19 %, а яровой пшеницы – на 12-16 %.</a:t>
                      </a:r>
                    </a:p>
                    <a:p>
                      <a:pPr indent="2247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C1C526-9E53-1350-3F24-618478780BD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2979" y="1359121"/>
            <a:ext cx="1685268" cy="23458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E34438-F101-BF31-0442-00C735485B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2979" y="3789346"/>
            <a:ext cx="1685268" cy="26000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44F5C5B-629A-4995-B9D7-F88479EB6681}"/>
              </a:ext>
            </a:extLst>
          </p:cNvPr>
          <p:cNvSpPr txBox="1"/>
          <p:nvPr/>
        </p:nvSpPr>
        <p:spPr>
          <a:xfrm>
            <a:off x="-27290" y="364842"/>
            <a:ext cx="12180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algn="ctr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Планы деятельности селекционного центра на 2022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3649" y="1010050"/>
            <a:ext cx="11318793" cy="312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000" b="1" dirty="0">
                <a:solidFill>
                  <a:srgbClr val="0102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мероприятия:</a:t>
            </a:r>
          </a:p>
          <a:p>
            <a:pPr marL="285750" indent="-285750">
              <a:spcAft>
                <a:spcPts val="1000"/>
              </a:spcAft>
              <a:buBlip>
                <a:blip r:embed="rId2"/>
              </a:buBlip>
            </a:pPr>
            <a:r>
              <a:rPr lang="ru-RU" sz="1600" b="1" dirty="0">
                <a:solidFill>
                  <a:srgbClr val="283B81"/>
                </a:solidFill>
                <a:latin typeface="Times New Roman" pitchFamily="18" charset="0"/>
                <a:cs typeface="Times New Roman" pitchFamily="18" charset="0"/>
              </a:rPr>
              <a:t>Мероприятия по приобретению селекционной и животноводческой техники, лабораторного оборудования для создания и внедрения современных технологий за счет средств гранта: сеялки, тракторы, почвообрабатывающие орудия, инфракрасный анализатор, лабораторное оборудование</a:t>
            </a:r>
          </a:p>
          <a:p>
            <a:pPr marL="285750" indent="-285750">
              <a:spcAft>
                <a:spcPts val="1000"/>
              </a:spcAft>
              <a:buBlip>
                <a:blip r:embed="rId2"/>
              </a:buBlip>
            </a:pPr>
            <a:r>
              <a:rPr lang="ru-RU" sz="1600" b="1" dirty="0">
                <a:solidFill>
                  <a:srgbClr val="283B81"/>
                </a:solidFill>
                <a:latin typeface="Times New Roman" pitchFamily="18" charset="0"/>
                <a:cs typeface="Times New Roman" pitchFamily="18" charset="0"/>
              </a:rPr>
              <a:t>Мероприятия по приобретению селекционной и животноводческой техники, лабораторного оборудования для создания и внедрения современных технологий за счет внебюджетных источников: лабораторное оборудование</a:t>
            </a:r>
          </a:p>
          <a:p>
            <a:pPr marL="285750" indent="-285750">
              <a:spcAft>
                <a:spcPts val="1000"/>
              </a:spcAft>
              <a:buBlip>
                <a:blip r:embed="rId2"/>
              </a:buBlip>
            </a:pPr>
            <a:r>
              <a:rPr lang="ru-RU" sz="1600" b="1" kern="1200" dirty="0">
                <a:solidFill>
                  <a:srgbClr val="283B8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Мероприятия по подготовке высококвалифицированных кадров для агропромышленного комплекса, необходимых для реализации мероприятий программы создания и развития центра за счет средств гранта</a:t>
            </a:r>
          </a:p>
          <a:p>
            <a:pPr marL="285750" indent="-285750">
              <a:spcAft>
                <a:spcPts val="1000"/>
              </a:spcAft>
              <a:buBlip>
                <a:blip r:embed="rId2"/>
              </a:buBlip>
            </a:pPr>
            <a:r>
              <a:rPr lang="ru-RU" sz="1600" b="1" dirty="0">
                <a:solidFill>
                  <a:srgbClr val="283B81"/>
                </a:solidFill>
                <a:latin typeface="Times New Roman" pitchFamily="18" charset="0"/>
                <a:cs typeface="Times New Roman" pitchFamily="18" charset="0"/>
              </a:rPr>
              <a:t>Мероприятия по проведению научных исследований и разработке новых технологий в области селекции и семеноводства</a:t>
            </a:r>
            <a:endParaRPr lang="ru-RU" sz="1600" dirty="0">
              <a:solidFill>
                <a:srgbClr val="0102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6895" y="4303455"/>
            <a:ext cx="112322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102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показатели:</a:t>
            </a:r>
          </a:p>
          <a:p>
            <a:endParaRPr lang="ru-RU" sz="800" b="1" dirty="0">
              <a:solidFill>
                <a:srgbClr val="0102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102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исследователей в возрасте до 39 лет в общей численности работников 			30% </a:t>
            </a:r>
          </a:p>
          <a:p>
            <a:r>
              <a:rPr lang="ru-RU" sz="1600" b="1" dirty="0">
                <a:solidFill>
                  <a:srgbClr val="0102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результатов интеллектуальной деятельности					          	2 ед. Число созданных технологий на основе собственных разработок 			          	2 ед.</a:t>
            </a:r>
            <a:r>
              <a:rPr lang="ru-RU" sz="1600" b="1" dirty="0">
                <a:solidFill>
                  <a:srgbClr val="010243"/>
                </a:solidFill>
                <a:latin typeface="Arial" pitchFamily="34" charset="0"/>
                <a:ea typeface="Times New Roman"/>
                <a:cs typeface="Arial" pitchFamily="34" charset="0"/>
              </a:rPr>
              <a:t> Число работников селекционно-семеноводческого центра, прошедших обучение </a:t>
            </a:r>
          </a:p>
          <a:p>
            <a:r>
              <a:rPr lang="ru-RU" sz="1600" b="1" dirty="0">
                <a:solidFill>
                  <a:srgbClr val="010243"/>
                </a:solidFill>
                <a:latin typeface="Arial" pitchFamily="34" charset="0"/>
                <a:ea typeface="Times New Roman"/>
                <a:cs typeface="Arial" pitchFamily="34" charset="0"/>
              </a:rPr>
              <a:t>по программам повышения квалификации						                5 ед.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Объем производства оригинальных и элитных семян зерновые и зернобобовые		350 т</a:t>
            </a:r>
            <a:endParaRPr lang="ru-RU" sz="1600" b="1" dirty="0">
              <a:solidFill>
                <a:srgbClr val="010243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ru-RU" sz="1600" b="1" dirty="0">
                <a:solidFill>
                  <a:srgbClr val="010243"/>
                </a:solidFill>
                <a:latin typeface="Arial" pitchFamily="34" charset="0"/>
                <a:cs typeface="Arial" pitchFamily="34" charset="0"/>
              </a:rPr>
              <a:t>Объем реализации оригинальных и элитных семян зерновые и зернобобовые	    	               	310 т</a:t>
            </a:r>
          </a:p>
          <a:p>
            <a:endParaRPr lang="ru-RU" sz="1600" b="1" dirty="0">
              <a:solidFill>
                <a:srgbClr val="01024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247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646EF-0154-764A-2D18-1FFDBF5C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Планы деятельности селекционного центра </a:t>
            </a:r>
            <a:br>
              <a:rPr lang="ru-RU" sz="32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2024 г.</a:t>
            </a:r>
            <a:br>
              <a:rPr lang="ru-RU" sz="32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811A03-2374-F6B9-5FC0-382103F5E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Будет создано 5 современных конкурентоспособных сортов зерновых и зернобобовых культур;</a:t>
            </a:r>
          </a:p>
          <a:p>
            <a:r>
              <a:rPr lang="ru-RU" sz="3200" dirty="0"/>
              <a:t>Разработаны 7 технологий селекции и семеноводства;</a:t>
            </a:r>
          </a:p>
          <a:p>
            <a:r>
              <a:rPr lang="ru-RU" sz="3200" dirty="0"/>
              <a:t>Повысят квалификацию 20 сотрудников селекционно-семеноводческих центров;</a:t>
            </a:r>
          </a:p>
          <a:p>
            <a:r>
              <a:rPr lang="ru-RU" sz="3200" dirty="0"/>
              <a:t>Будет произведено более 1500 т оригинальных семян зерновых и зернобобовых культур.</a:t>
            </a:r>
          </a:p>
        </p:txBody>
      </p:sp>
    </p:spTree>
    <p:extLst>
      <p:ext uri="{BB962C8B-B14F-4D97-AF65-F5344CB8AC3E}">
        <p14:creationId xmlns:p14="http://schemas.microsoft.com/office/powerpoint/2010/main" val="4025745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75082-377B-F945-CC14-F8F343A07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89582"/>
            <a:ext cx="10515600" cy="1325563"/>
          </a:xfrm>
        </p:spPr>
        <p:txBody>
          <a:bodyPr/>
          <a:lstStyle/>
          <a:p>
            <a:pPr algn="ctr"/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188220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</TotalTime>
  <Words>1110</Words>
  <Application>Microsoft Office PowerPoint</Application>
  <PresentationFormat>Широкоэкранный</PresentationFormat>
  <Paragraphs>122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Sabon</vt:lpstr>
      <vt:lpstr>Times New Roman</vt:lpstr>
      <vt:lpstr>Тема Office</vt:lpstr>
      <vt:lpstr>Презентация PowerPoint</vt:lpstr>
      <vt:lpstr>Презентация PowerPoint</vt:lpstr>
      <vt:lpstr>Финансирование выполнения гранта за 2021 год</vt:lpstr>
      <vt:lpstr>Результаты деятельности селекционно-семеноводческого центра за 2021 год</vt:lpstr>
      <vt:lpstr>Технология семеноводства яровых зерновых культур  (яровая пшеница, овес)</vt:lpstr>
      <vt:lpstr>Презентация PowerPoint</vt:lpstr>
      <vt:lpstr>Планы деятельности селекционного центра  до 2024 г. 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Устюжанин Игорь</cp:lastModifiedBy>
  <cp:revision>138</cp:revision>
  <cp:lastPrinted>2020-10-15T12:39:25Z</cp:lastPrinted>
  <dcterms:created xsi:type="dcterms:W3CDTF">2020-07-14T07:24:16Z</dcterms:created>
  <dcterms:modified xsi:type="dcterms:W3CDTF">2022-05-26T09:57:50Z</dcterms:modified>
</cp:coreProperties>
</file>